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notesMasterIdLst>
    <p:notesMasterId r:id="rId20"/>
  </p:notesMasterIdLst>
  <p:sldIdLst>
    <p:sldId id="257" r:id="rId5"/>
    <p:sldId id="261" r:id="rId6"/>
    <p:sldId id="270" r:id="rId7"/>
    <p:sldId id="263" r:id="rId8"/>
    <p:sldId id="262" r:id="rId9"/>
    <p:sldId id="264" r:id="rId10"/>
    <p:sldId id="281" r:id="rId11"/>
    <p:sldId id="265" r:id="rId12"/>
    <p:sldId id="266" r:id="rId13"/>
    <p:sldId id="267" r:id="rId14"/>
    <p:sldId id="273" r:id="rId15"/>
    <p:sldId id="268" r:id="rId16"/>
    <p:sldId id="279" r:id="rId17"/>
    <p:sldId id="280"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01358-2E4F-CBCA-BB93-6C4D3CE6CD09}" v="844" dt="2020-06-13T19:23:26.419"/>
    <p1510:client id="{174972CE-4B9C-3335-256E-CE9948633317}" v="339" dt="2020-06-14T17:02:16.566"/>
    <p1510:client id="{2C284FEB-1C00-C0E7-98D2-452FCFBAAB41}" v="27" dt="2020-06-14T22:46:49.331"/>
    <p1510:client id="{6F447AB0-4CC9-8155-09D4-34ABA1CCAE8A}" v="994" dt="2020-06-14T14:52:37.504"/>
    <p1510:client id="{6FC6ABBB-F4EA-396F-DAEB-61A0BAA941D0}" v="30" dt="2020-06-13T19:41:43.933"/>
    <p1510:client id="{B0D02089-4D17-80D0-4D2C-1C5D417A5151}" v="3" dt="2020-06-14T14:27:57.548"/>
    <p1510:client id="{B3883968-3F65-656F-0E9D-BCFEDD54CC37}" v="64" dt="2020-06-13T21:18:34.018"/>
    <p1510:client id="{B4F20DD6-96A7-3F1D-B764-99EB178A584C}" v="395" dt="2020-06-06T16:01:53.962"/>
    <p1510:client id="{B6396AC8-3A62-3744-0DA0-95151ED657E8}" v="16" dt="2020-06-14T20:05:58.789"/>
    <p1510:client id="{D931282B-C8CC-74A3-646E-9D5D178EA406}" v="1419" dt="2020-06-14T21:33:48.646"/>
    <p1510:client id="{DDAD5E4D-C724-630B-CF68-572873720AD1}" v="454" dt="2020-06-11T01:21:38.417"/>
    <p1510:client id="{DEE02595-F17B-FF32-4AD9-A6D76E279AB5}" v="21" dt="2020-06-06T16:26:08.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F14CA-6E69-40D5-804A-F035F337AFC0}" type="datetimeFigureOut">
              <a:rPr lang="en-US"/>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DB9F-C0E5-43F5-B4D6-8374EAE43E63}" type="slidenum">
              <a:rPr lang="en-US"/>
              <a:t>‹#›</a:t>
            </a:fld>
            <a:endParaRPr lang="en-US"/>
          </a:p>
        </p:txBody>
      </p:sp>
    </p:spTree>
    <p:extLst>
      <p:ext uri="{BB962C8B-B14F-4D97-AF65-F5344CB8AC3E}">
        <p14:creationId xmlns:p14="http://schemas.microsoft.com/office/powerpoint/2010/main" val="2178857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384DB9F-C0E5-43F5-B4D6-8374EAE43E63}" type="slidenum">
              <a:rPr lang="en-US"/>
              <a:t>14</a:t>
            </a:fld>
            <a:endParaRPr lang="en-US"/>
          </a:p>
        </p:txBody>
      </p:sp>
    </p:spTree>
    <p:extLst>
      <p:ext uri="{BB962C8B-B14F-4D97-AF65-F5344CB8AC3E}">
        <p14:creationId xmlns:p14="http://schemas.microsoft.com/office/powerpoint/2010/main" val="121642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6/14/2020</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6/14/2020</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6/14/2020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6/14/2020</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6/14/2020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a:solidFill>
                  <a:schemeClr val="tx1"/>
                </a:solidFill>
              </a:rPr>
              <a:t>IST 722 Group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5861010" y="3764478"/>
            <a:ext cx="5120639" cy="1118418"/>
          </a:xfrm>
        </p:spPr>
        <p:txBody>
          <a:bodyPr>
            <a:normAutofit fontScale="77500" lnSpcReduction="20000"/>
          </a:bodyPr>
          <a:lstStyle/>
          <a:p>
            <a:pPr>
              <a:spcAft>
                <a:spcPts val="600"/>
              </a:spcAft>
            </a:pPr>
            <a:r>
              <a:rPr lang="en-US">
                <a:solidFill>
                  <a:schemeClr val="tx1"/>
                </a:solidFill>
              </a:rPr>
              <a:t>Aaron Talley</a:t>
            </a:r>
          </a:p>
          <a:p>
            <a:pPr>
              <a:spcAft>
                <a:spcPts val="600"/>
              </a:spcAft>
            </a:pPr>
            <a:r>
              <a:rPr lang="en-US">
                <a:solidFill>
                  <a:schemeClr val="tx1"/>
                </a:solidFill>
              </a:rPr>
              <a:t>Courtney Zimmer-Bartels</a:t>
            </a:r>
          </a:p>
          <a:p>
            <a:pPr>
              <a:spcAft>
                <a:spcPts val="600"/>
              </a:spcAft>
            </a:pPr>
            <a:r>
              <a:rPr lang="en-US">
                <a:solidFill>
                  <a:schemeClr val="tx1"/>
                </a:solidFill>
              </a:rPr>
              <a:t>Kathi Fox</a:t>
            </a:r>
          </a:p>
          <a:p>
            <a:pPr>
              <a:spcAft>
                <a:spcPts val="600"/>
              </a:spcAft>
            </a:pPr>
            <a:r>
              <a:rPr lang="en-US">
                <a:solidFill>
                  <a:schemeClr val="tx1"/>
                </a:solidFill>
              </a:rPr>
              <a:t>Dane Lyons</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0EC128-A61C-450A-93E8-D44370BC42A8}"/>
              </a:ext>
            </a:extLst>
          </p:cNvPr>
          <p:cNvSpPr>
            <a:spLocks noGrp="1"/>
          </p:cNvSpPr>
          <p:nvPr>
            <p:ph type="title"/>
          </p:nvPr>
        </p:nvSpPr>
        <p:spPr/>
        <p:txBody>
          <a:bodyPr/>
          <a:lstStyle/>
          <a:p>
            <a:endParaRPr lang="en-US"/>
          </a:p>
        </p:txBody>
      </p:sp>
      <p:pic>
        <p:nvPicPr>
          <p:cNvPr id="3" name="Picture 3" descr="A screenshot of a cell phone&#10;&#10;Description generated with high confidence">
            <a:extLst>
              <a:ext uri="{FF2B5EF4-FFF2-40B4-BE49-F238E27FC236}">
                <a16:creationId xmlns:a16="http://schemas.microsoft.com/office/drawing/2014/main" id="{5B32978C-7826-47D1-8D79-9764047B3610}"/>
              </a:ext>
            </a:extLst>
          </p:cNvPr>
          <p:cNvPicPr>
            <a:picLocks noChangeAspect="1"/>
          </p:cNvPicPr>
          <p:nvPr/>
        </p:nvPicPr>
        <p:blipFill>
          <a:blip r:embed="rId2"/>
          <a:stretch>
            <a:fillRect/>
          </a:stretch>
        </p:blipFill>
        <p:spPr>
          <a:xfrm>
            <a:off x="774949" y="426523"/>
            <a:ext cx="10642101" cy="6009932"/>
          </a:xfrm>
          <a:prstGeom prst="rect">
            <a:avLst/>
          </a:prstGeom>
        </p:spPr>
      </p:pic>
    </p:spTree>
    <p:extLst>
      <p:ext uri="{BB962C8B-B14F-4D97-AF65-F5344CB8AC3E}">
        <p14:creationId xmlns:p14="http://schemas.microsoft.com/office/powerpoint/2010/main" val="4099123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68A15B-7F74-439E-8093-E7305B74DDD6}"/>
              </a:ext>
            </a:extLst>
          </p:cNvPr>
          <p:cNvSpPr>
            <a:spLocks noGrp="1"/>
          </p:cNvSpPr>
          <p:nvPr>
            <p:ph type="title"/>
          </p:nvPr>
        </p:nvSpPr>
        <p:spPr/>
        <p:txBody>
          <a:bodyPr/>
          <a:lstStyle/>
          <a:p>
            <a:endParaRPr lang="en-US"/>
          </a:p>
        </p:txBody>
      </p:sp>
      <p:pic>
        <p:nvPicPr>
          <p:cNvPr id="2" name="Picture 2" descr="A screenshot of a cell phone&#10;&#10;Description generated with high confidence">
            <a:extLst>
              <a:ext uri="{FF2B5EF4-FFF2-40B4-BE49-F238E27FC236}">
                <a16:creationId xmlns:a16="http://schemas.microsoft.com/office/drawing/2014/main" id="{74B7763C-F1AD-428B-884A-59686851CA7C}"/>
              </a:ext>
            </a:extLst>
          </p:cNvPr>
          <p:cNvPicPr>
            <a:picLocks noChangeAspect="1"/>
          </p:cNvPicPr>
          <p:nvPr/>
        </p:nvPicPr>
        <p:blipFill>
          <a:blip r:embed="rId2"/>
          <a:stretch>
            <a:fillRect/>
          </a:stretch>
        </p:blipFill>
        <p:spPr>
          <a:xfrm>
            <a:off x="765121" y="401622"/>
            <a:ext cx="10658850" cy="6053302"/>
          </a:xfrm>
          <a:prstGeom prst="rect">
            <a:avLst/>
          </a:prstGeom>
        </p:spPr>
      </p:pic>
    </p:spTree>
    <p:extLst>
      <p:ext uri="{BB962C8B-B14F-4D97-AF65-F5344CB8AC3E}">
        <p14:creationId xmlns:p14="http://schemas.microsoft.com/office/powerpoint/2010/main" val="148796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4456-C3E3-456D-A0AB-723714585696}"/>
              </a:ext>
            </a:extLst>
          </p:cNvPr>
          <p:cNvSpPr>
            <a:spLocks noGrp="1"/>
          </p:cNvSpPr>
          <p:nvPr>
            <p:ph type="title"/>
          </p:nvPr>
        </p:nvSpPr>
        <p:spPr/>
        <p:txBody>
          <a:bodyPr/>
          <a:lstStyle/>
          <a:p>
            <a:r>
              <a:rPr lang="en-US"/>
              <a:t>Category and State Reviews</a:t>
            </a:r>
          </a:p>
        </p:txBody>
      </p:sp>
      <p:pic>
        <p:nvPicPr>
          <p:cNvPr id="4" name="Picture 4" descr="A screen shot of a computer&#10;&#10;Description generated with very high confidence">
            <a:extLst>
              <a:ext uri="{FF2B5EF4-FFF2-40B4-BE49-F238E27FC236}">
                <a16:creationId xmlns:a16="http://schemas.microsoft.com/office/drawing/2014/main" id="{931FCE61-F0F8-4B4E-8ADC-DD1BF6F3D538}"/>
              </a:ext>
            </a:extLst>
          </p:cNvPr>
          <p:cNvPicPr>
            <a:picLocks noGrp="1" noChangeAspect="1"/>
          </p:cNvPicPr>
          <p:nvPr>
            <p:ph idx="1"/>
          </p:nvPr>
        </p:nvPicPr>
        <p:blipFill>
          <a:blip r:embed="rId2"/>
          <a:stretch>
            <a:fillRect/>
          </a:stretch>
        </p:blipFill>
        <p:spPr>
          <a:xfrm>
            <a:off x="360589" y="4149036"/>
            <a:ext cx="7524750" cy="2343150"/>
          </a:xfrm>
        </p:spPr>
      </p:pic>
      <p:pic>
        <p:nvPicPr>
          <p:cNvPr id="5" name="Picture 5" descr="A screen shot of a computer&#10;&#10;Description generated with very high confidence">
            <a:extLst>
              <a:ext uri="{FF2B5EF4-FFF2-40B4-BE49-F238E27FC236}">
                <a16:creationId xmlns:a16="http://schemas.microsoft.com/office/drawing/2014/main" id="{F7AD48E8-F647-4257-96DC-278B36ED6E24}"/>
              </a:ext>
            </a:extLst>
          </p:cNvPr>
          <p:cNvPicPr>
            <a:picLocks noChangeAspect="1"/>
          </p:cNvPicPr>
          <p:nvPr/>
        </p:nvPicPr>
        <p:blipFill>
          <a:blip r:embed="rId3"/>
          <a:stretch>
            <a:fillRect/>
          </a:stretch>
        </p:blipFill>
        <p:spPr>
          <a:xfrm>
            <a:off x="424543" y="1863939"/>
            <a:ext cx="7451270" cy="2204837"/>
          </a:xfrm>
          <a:prstGeom prst="rect">
            <a:avLst/>
          </a:prstGeom>
        </p:spPr>
      </p:pic>
      <p:sp>
        <p:nvSpPr>
          <p:cNvPr id="6" name="TextBox 5">
            <a:extLst>
              <a:ext uri="{FF2B5EF4-FFF2-40B4-BE49-F238E27FC236}">
                <a16:creationId xmlns:a16="http://schemas.microsoft.com/office/drawing/2014/main" id="{E8E3951E-E87C-4B3C-BE2E-C8EC0F659ACB}"/>
              </a:ext>
            </a:extLst>
          </p:cNvPr>
          <p:cNvSpPr txBox="1"/>
          <p:nvPr/>
        </p:nvSpPr>
        <p:spPr>
          <a:xfrm>
            <a:off x="8180615" y="1499508"/>
            <a:ext cx="358684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Observations:</a:t>
            </a:r>
          </a:p>
          <a:p>
            <a:pPr marL="285750" indent="-285750">
              <a:buFont typeface="Arial"/>
              <a:buChar char="•"/>
            </a:pPr>
            <a:r>
              <a:rPr lang="en-US"/>
              <a:t>Customers that provide reviews tend to provide more than one review</a:t>
            </a:r>
          </a:p>
          <a:p>
            <a:pPr marL="285750" indent="-285750">
              <a:buFont typeface="Arial"/>
              <a:buChar char="•"/>
            </a:pPr>
            <a:r>
              <a:rPr lang="en-US"/>
              <a:t>California provided the highest number of reviews overall</a:t>
            </a:r>
          </a:p>
          <a:p>
            <a:pPr marL="285750" indent="-285750">
              <a:buFont typeface="Arial"/>
              <a:buChar char="•"/>
            </a:pPr>
            <a:r>
              <a:rPr lang="en-US"/>
              <a:t>New York provided the 2nd highest number of reviews but concentrated largely in the movie / TV category</a:t>
            </a:r>
          </a:p>
          <a:p>
            <a:pPr marL="285750" indent="-285750">
              <a:buFont typeface="Arial"/>
              <a:buChar char="•"/>
            </a:pPr>
            <a:r>
              <a:rPr lang="en-US"/>
              <a:t>Movies category accounted for over half of all reviews </a:t>
            </a:r>
          </a:p>
          <a:p>
            <a:pPr marL="285750" indent="-285750">
              <a:buFont typeface="Arial"/>
              <a:buChar char="•"/>
            </a:pPr>
            <a:r>
              <a:rPr lang="en-US"/>
              <a:t>Remaining categories with the exception of Seasonal TV is more evenly disbursed</a:t>
            </a:r>
          </a:p>
          <a:p>
            <a:endParaRPr lang="en-US"/>
          </a:p>
        </p:txBody>
      </p:sp>
    </p:spTree>
    <p:extLst>
      <p:ext uri="{BB962C8B-B14F-4D97-AF65-F5344CB8AC3E}">
        <p14:creationId xmlns:p14="http://schemas.microsoft.com/office/powerpoint/2010/main" val="3679880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7B1B-A839-4BB6-A099-F3609BF1E1A8}"/>
              </a:ext>
            </a:extLst>
          </p:cNvPr>
          <p:cNvSpPr>
            <a:spLocks noGrp="1"/>
          </p:cNvSpPr>
          <p:nvPr>
            <p:ph type="title"/>
          </p:nvPr>
        </p:nvSpPr>
        <p:spPr/>
        <p:txBody>
          <a:bodyPr/>
          <a:lstStyle/>
          <a:p>
            <a:r>
              <a:rPr lang="en-US"/>
              <a:t>Review Timelines</a:t>
            </a:r>
          </a:p>
        </p:txBody>
      </p:sp>
      <p:pic>
        <p:nvPicPr>
          <p:cNvPr id="5" name="Picture 5" descr="A screenshot of a cell phone&#10;&#10;Description generated with high confidence">
            <a:extLst>
              <a:ext uri="{FF2B5EF4-FFF2-40B4-BE49-F238E27FC236}">
                <a16:creationId xmlns:a16="http://schemas.microsoft.com/office/drawing/2014/main" id="{7135F83B-27C0-496E-9796-E5F3244856A2}"/>
              </a:ext>
            </a:extLst>
          </p:cNvPr>
          <p:cNvPicPr>
            <a:picLocks noGrp="1" noChangeAspect="1"/>
          </p:cNvPicPr>
          <p:nvPr>
            <p:ph idx="1"/>
          </p:nvPr>
        </p:nvPicPr>
        <p:blipFill>
          <a:blip r:embed="rId2"/>
          <a:stretch>
            <a:fillRect/>
          </a:stretch>
        </p:blipFill>
        <p:spPr>
          <a:xfrm>
            <a:off x="312283" y="2013171"/>
            <a:ext cx="5746185" cy="4069784"/>
          </a:xfrm>
        </p:spPr>
      </p:pic>
      <p:pic>
        <p:nvPicPr>
          <p:cNvPr id="6" name="Picture 7" descr="A screenshot of a cell phone&#10;&#10;Description generated with very high confidence">
            <a:extLst>
              <a:ext uri="{FF2B5EF4-FFF2-40B4-BE49-F238E27FC236}">
                <a16:creationId xmlns:a16="http://schemas.microsoft.com/office/drawing/2014/main" id="{C560F94F-62F2-4C2D-9391-8291DAAF8E9E}"/>
              </a:ext>
            </a:extLst>
          </p:cNvPr>
          <p:cNvPicPr>
            <a:picLocks noChangeAspect="1"/>
          </p:cNvPicPr>
          <p:nvPr/>
        </p:nvPicPr>
        <p:blipFill>
          <a:blip r:embed="rId3"/>
          <a:stretch>
            <a:fillRect/>
          </a:stretch>
        </p:blipFill>
        <p:spPr>
          <a:xfrm>
            <a:off x="6134511" y="2008512"/>
            <a:ext cx="5748514" cy="4061892"/>
          </a:xfrm>
          <a:prstGeom prst="rect">
            <a:avLst/>
          </a:prstGeom>
        </p:spPr>
      </p:pic>
    </p:spTree>
    <p:extLst>
      <p:ext uri="{BB962C8B-B14F-4D97-AF65-F5344CB8AC3E}">
        <p14:creationId xmlns:p14="http://schemas.microsoft.com/office/powerpoint/2010/main" val="299987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B8771-6FA5-4663-B579-CA41566CA5CE}"/>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722B1EE0-CDDA-4E7A-9845-C3DE37319CA0}"/>
              </a:ext>
            </a:extLst>
          </p:cNvPr>
          <p:cNvSpPr>
            <a:spLocks noGrp="1"/>
          </p:cNvSpPr>
          <p:nvPr>
            <p:ph idx="1"/>
          </p:nvPr>
        </p:nvSpPr>
        <p:spPr>
          <a:xfrm>
            <a:off x="1066800" y="1716901"/>
            <a:ext cx="10058400" cy="4444610"/>
          </a:xfrm>
        </p:spPr>
        <p:txBody>
          <a:bodyPr vert="horz" lIns="91440" tIns="45720" rIns="91440" bIns="45720" rtlCol="0" anchor="t">
            <a:normAutofit/>
          </a:bodyPr>
          <a:lstStyle/>
          <a:p>
            <a:r>
              <a:rPr lang="en-US"/>
              <a:t>Majority of engaged customers derived from Movies / Seasonal TV.</a:t>
            </a:r>
          </a:p>
          <a:p>
            <a:r>
              <a:rPr lang="en-US"/>
              <a:t>Largest concentration of engaged customers were from New York (mostly in film) while California had the largest overall participation (approximately 60% of all reviews).</a:t>
            </a:r>
          </a:p>
          <a:p>
            <a:r>
              <a:rPr lang="en-US"/>
              <a:t>Identified areas for discussion or improvements </a:t>
            </a:r>
          </a:p>
          <a:p>
            <a:pPr lvl="1"/>
            <a:r>
              <a:rPr lang="en-US"/>
              <a:t>435 no ratings derived from </a:t>
            </a:r>
            <a:r>
              <a:rPr lang="en-US" err="1"/>
              <a:t>Fudgeflix</a:t>
            </a:r>
            <a:endParaRPr lang="en-US"/>
          </a:p>
          <a:p>
            <a:pPr lvl="1"/>
            <a:r>
              <a:rPr lang="en-US">
                <a:ea typeface="+mn-lt"/>
                <a:cs typeface="+mn-lt"/>
              </a:rPr>
              <a:t>Florida, Arkansas, Texas, Wyoming and Virginia all had no </a:t>
            </a:r>
            <a:r>
              <a:rPr lang="en-US" err="1">
                <a:ea typeface="+mn-lt"/>
                <a:cs typeface="+mn-lt"/>
              </a:rPr>
              <a:t>Fudgemart</a:t>
            </a:r>
            <a:r>
              <a:rPr lang="en-US">
                <a:ea typeface="+mn-lt"/>
                <a:cs typeface="+mn-lt"/>
              </a:rPr>
              <a:t> reviews. These states could be areas of consumer focus in the future.</a:t>
            </a:r>
            <a:endParaRPr lang="en-US"/>
          </a:p>
          <a:p>
            <a:pPr lvl="1"/>
            <a:r>
              <a:rPr lang="en-US">
                <a:ea typeface="+mn-lt"/>
                <a:cs typeface="+mn-lt"/>
              </a:rPr>
              <a:t>Need to constantly update to reduce null in the reviews</a:t>
            </a:r>
          </a:p>
          <a:p>
            <a:pPr lvl="1"/>
            <a:r>
              <a:rPr lang="en-US"/>
              <a:t>We'd like to have more information about why all of the reviews trended down </a:t>
            </a:r>
          </a:p>
          <a:p>
            <a:pPr lvl="1"/>
            <a:endParaRPr lang="en-US"/>
          </a:p>
          <a:p>
            <a:pPr lvl="1"/>
            <a:endParaRPr lang="en-US"/>
          </a:p>
          <a:p>
            <a:r>
              <a:rPr lang="en-US"/>
              <a:t>Lessons included:</a:t>
            </a:r>
          </a:p>
          <a:p>
            <a:pPr lvl="1"/>
            <a:r>
              <a:rPr lang="en-US"/>
              <a:t>Had difficulty with combining </a:t>
            </a:r>
            <a:r>
              <a:rPr lang="en-US" err="1"/>
              <a:t>Fudgeflix</a:t>
            </a:r>
            <a:r>
              <a:rPr lang="en-US"/>
              <a:t> and </a:t>
            </a:r>
            <a:r>
              <a:rPr lang="en-US" err="1"/>
              <a:t>Fudgemart</a:t>
            </a:r>
            <a:r>
              <a:rPr lang="en-US"/>
              <a:t> -  reconciling datatypes to add genre</a:t>
            </a:r>
          </a:p>
          <a:p>
            <a:pPr lvl="1"/>
            <a:r>
              <a:rPr lang="en-US"/>
              <a:t>Queue Date and Review Date don't overlap - addressed with the dimension.  Defaulted to -1</a:t>
            </a:r>
          </a:p>
          <a:p>
            <a:pPr lvl="1"/>
            <a:r>
              <a:rPr lang="en-US"/>
              <a:t>Power BI calculation issues- summing </a:t>
            </a:r>
            <a:r>
              <a:rPr lang="en-US" err="1"/>
              <a:t>ProductTitleReview</a:t>
            </a:r>
            <a:r>
              <a:rPr lang="en-US"/>
              <a:t> was aggregating. </a:t>
            </a:r>
          </a:p>
          <a:p>
            <a:pPr lvl="1"/>
            <a:endParaRPr lang="en-US"/>
          </a:p>
          <a:p>
            <a:pPr lvl="1"/>
            <a:endParaRPr lang="en-US"/>
          </a:p>
          <a:p>
            <a:endParaRPr lang="en-US"/>
          </a:p>
        </p:txBody>
      </p:sp>
    </p:spTree>
    <p:extLst>
      <p:ext uri="{BB962C8B-B14F-4D97-AF65-F5344CB8AC3E}">
        <p14:creationId xmlns:p14="http://schemas.microsoft.com/office/powerpoint/2010/main" val="84287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B0E3-525D-4622-BC10-07927487BE9A}"/>
              </a:ext>
            </a:extLst>
          </p:cNvPr>
          <p:cNvSpPr>
            <a:spLocks noGrp="1"/>
          </p:cNvSpPr>
          <p:nvPr>
            <p:ph type="title"/>
          </p:nvPr>
        </p:nvSpPr>
        <p:spPr>
          <a:xfrm>
            <a:off x="1066800" y="2054834"/>
            <a:ext cx="10058400" cy="1371600"/>
          </a:xfrm>
        </p:spPr>
        <p:txBody>
          <a:bodyPr/>
          <a:lstStyle/>
          <a:p>
            <a:pPr algn="ctr"/>
            <a:r>
              <a:rPr lang="en-US"/>
              <a:t>Questions?</a:t>
            </a:r>
          </a:p>
        </p:txBody>
      </p:sp>
    </p:spTree>
    <p:extLst>
      <p:ext uri="{BB962C8B-B14F-4D97-AF65-F5344CB8AC3E}">
        <p14:creationId xmlns:p14="http://schemas.microsoft.com/office/powerpoint/2010/main" val="3013742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err="1"/>
              <a:t>Fudgemart</a:t>
            </a:r>
            <a:r>
              <a:rPr lang="en-US"/>
              <a:t> and </a:t>
            </a:r>
            <a:r>
              <a:rPr lang="en-US" err="1"/>
              <a:t>Fudgeflix</a:t>
            </a:r>
            <a:r>
              <a:rPr lang="en-US"/>
              <a:t> Integrated Data Warehouse</a:t>
            </a:r>
          </a:p>
        </p:txBody>
      </p:sp>
      <p:pic>
        <p:nvPicPr>
          <p:cNvPr id="9" name="Picture 9" descr="A picture containing food, table, drawing&#10;&#10;Description generated with very high confidence">
            <a:extLst>
              <a:ext uri="{FF2B5EF4-FFF2-40B4-BE49-F238E27FC236}">
                <a16:creationId xmlns:a16="http://schemas.microsoft.com/office/drawing/2014/main" id="{C9BF1192-587D-4745-AEDE-CD78CDB6A783}"/>
              </a:ext>
            </a:extLst>
          </p:cNvPr>
          <p:cNvPicPr>
            <a:picLocks noGrp="1" noChangeAspect="1"/>
          </p:cNvPicPr>
          <p:nvPr>
            <p:ph idx="1"/>
          </p:nvPr>
        </p:nvPicPr>
        <p:blipFill>
          <a:blip r:embed="rId2"/>
          <a:stretch>
            <a:fillRect/>
          </a:stretch>
        </p:blipFill>
        <p:spPr>
          <a:xfrm>
            <a:off x="3152775" y="2756344"/>
            <a:ext cx="5886450" cy="2543175"/>
          </a:xfrm>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5454-95E9-44EC-A3A7-24EFD27979B3}"/>
              </a:ext>
            </a:extLst>
          </p:cNvPr>
          <p:cNvSpPr>
            <a:spLocks noGrp="1"/>
          </p:cNvSpPr>
          <p:nvPr>
            <p:ph type="title"/>
          </p:nvPr>
        </p:nvSpPr>
        <p:spPr/>
        <p:txBody>
          <a:bodyPr>
            <a:normAutofit/>
          </a:bodyPr>
          <a:lstStyle/>
          <a:p>
            <a:r>
              <a:rPr lang="en-US" sz="5000" b="1"/>
              <a:t>Objective</a:t>
            </a:r>
          </a:p>
        </p:txBody>
      </p:sp>
      <p:sp>
        <p:nvSpPr>
          <p:cNvPr id="3" name="Content Placeholder 2">
            <a:extLst>
              <a:ext uri="{FF2B5EF4-FFF2-40B4-BE49-F238E27FC236}">
                <a16:creationId xmlns:a16="http://schemas.microsoft.com/office/drawing/2014/main" id="{B3CB8DD7-3AA0-4C28-BB6A-4E507D2B79D9}"/>
              </a:ext>
            </a:extLst>
          </p:cNvPr>
          <p:cNvSpPr>
            <a:spLocks noGrp="1"/>
          </p:cNvSpPr>
          <p:nvPr>
            <p:ph idx="1"/>
          </p:nvPr>
        </p:nvSpPr>
        <p:spPr/>
        <p:txBody>
          <a:bodyPr vert="horz" lIns="91440" tIns="45720" rIns="91440" bIns="45720" rtlCol="0" anchor="t">
            <a:normAutofit/>
          </a:bodyPr>
          <a:lstStyle/>
          <a:p>
            <a:pPr marL="0" indent="0">
              <a:buNone/>
            </a:pPr>
            <a:r>
              <a:rPr lang="en-US" sz="3000" b="1">
                <a:latin typeface="Arial"/>
                <a:cs typeface="Arial"/>
              </a:rPr>
              <a:t>Develop a consolidated data warehouse from </a:t>
            </a:r>
            <a:r>
              <a:rPr lang="en-US" sz="3000" b="1" err="1">
                <a:latin typeface="Arial"/>
                <a:cs typeface="Arial"/>
              </a:rPr>
              <a:t>Fudgemart</a:t>
            </a:r>
            <a:r>
              <a:rPr lang="en-US" sz="3000" b="1">
                <a:latin typeface="Arial"/>
                <a:cs typeface="Arial"/>
              </a:rPr>
              <a:t> and </a:t>
            </a:r>
            <a:r>
              <a:rPr lang="en-US" sz="3000" b="1" err="1">
                <a:latin typeface="Arial"/>
                <a:cs typeface="Arial"/>
              </a:rPr>
              <a:t>Fudgeflix</a:t>
            </a:r>
            <a:r>
              <a:rPr lang="en-US" sz="3000" b="1">
                <a:latin typeface="Arial"/>
                <a:cs typeface="Arial"/>
              </a:rPr>
              <a:t> and utilize it to deliver valuable business insights regarding product and video ratings and reviews provided by customers of the two separate business concerns. </a:t>
            </a:r>
            <a:endParaRPr lang="en-US"/>
          </a:p>
          <a:p>
            <a:pPr lvl="1"/>
            <a:endParaRPr lang="en-US"/>
          </a:p>
        </p:txBody>
      </p:sp>
    </p:spTree>
    <p:extLst>
      <p:ext uri="{BB962C8B-B14F-4D97-AF65-F5344CB8AC3E}">
        <p14:creationId xmlns:p14="http://schemas.microsoft.com/office/powerpoint/2010/main" val="4073828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E8B2-7071-4691-B82E-6A7D63E47CFC}"/>
              </a:ext>
            </a:extLst>
          </p:cNvPr>
          <p:cNvSpPr>
            <a:spLocks noGrp="1"/>
          </p:cNvSpPr>
          <p:nvPr>
            <p:ph type="title"/>
          </p:nvPr>
        </p:nvSpPr>
        <p:spPr/>
        <p:txBody>
          <a:bodyPr/>
          <a:lstStyle/>
          <a:p>
            <a:r>
              <a:rPr lang="en-US"/>
              <a:t>Business Processes – Simple</a:t>
            </a:r>
          </a:p>
        </p:txBody>
      </p:sp>
      <p:sp>
        <p:nvSpPr>
          <p:cNvPr id="3" name="Content Placeholder 2">
            <a:extLst>
              <a:ext uri="{FF2B5EF4-FFF2-40B4-BE49-F238E27FC236}">
                <a16:creationId xmlns:a16="http://schemas.microsoft.com/office/drawing/2014/main" id="{8762BC67-6A69-49C7-9EFA-79651676B227}"/>
              </a:ext>
            </a:extLst>
          </p:cNvPr>
          <p:cNvSpPr>
            <a:spLocks noGrp="1"/>
          </p:cNvSpPr>
          <p:nvPr>
            <p:ph idx="1"/>
          </p:nvPr>
        </p:nvSpPr>
        <p:spPr>
          <a:xfrm>
            <a:off x="1066800" y="1776549"/>
            <a:ext cx="10058400" cy="4176195"/>
          </a:xfrm>
        </p:spPr>
        <p:txBody>
          <a:bodyPr vert="horz" lIns="91440" tIns="45720" rIns="91440" bIns="45720" rtlCol="0" anchor="t">
            <a:normAutofit/>
          </a:bodyPr>
          <a:lstStyle/>
          <a:p>
            <a:endParaRPr lang="en-US" sz="1600">
              <a:ea typeface="+mn-lt"/>
              <a:cs typeface="+mn-lt"/>
            </a:endParaRPr>
          </a:p>
          <a:p>
            <a:r>
              <a:rPr lang="en-US" sz="1600">
                <a:ea typeface="+mn-lt"/>
                <a:cs typeface="+mn-lt"/>
              </a:rPr>
              <a:t>Product Inventory</a:t>
            </a:r>
            <a:endParaRPr lang="en-US"/>
          </a:p>
          <a:p>
            <a:pPr lvl="1"/>
            <a:r>
              <a:rPr lang="en-US" sz="1600" err="1">
                <a:ea typeface="+mn-lt"/>
                <a:cs typeface="+mn-lt"/>
              </a:rPr>
              <a:t>Fudgemart</a:t>
            </a:r>
            <a:endParaRPr lang="en-US" sz="1600">
              <a:ea typeface="+mn-lt"/>
              <a:cs typeface="+mn-lt"/>
            </a:endParaRPr>
          </a:p>
          <a:p>
            <a:pPr lvl="1"/>
            <a:r>
              <a:rPr lang="en-US" sz="1600" err="1">
                <a:ea typeface="+mn-lt"/>
                <a:cs typeface="+mn-lt"/>
              </a:rPr>
              <a:t>Fudgeflix</a:t>
            </a:r>
            <a:endParaRPr lang="en-US" sz="1600"/>
          </a:p>
          <a:p>
            <a:pPr lvl="1"/>
            <a:endParaRPr lang="en-US" sz="1600">
              <a:ea typeface="+mn-lt"/>
              <a:cs typeface="+mn-lt"/>
            </a:endParaRPr>
          </a:p>
          <a:p>
            <a:r>
              <a:rPr lang="en-US" sz="1600">
                <a:ea typeface="+mn-lt"/>
                <a:cs typeface="+mn-lt"/>
              </a:rPr>
              <a:t>Sales Reporting </a:t>
            </a:r>
          </a:p>
          <a:p>
            <a:pPr lvl="1"/>
            <a:r>
              <a:rPr lang="en-US" sz="1600" err="1">
                <a:ea typeface="+mn-lt"/>
                <a:cs typeface="+mn-lt"/>
              </a:rPr>
              <a:t>Fudgemart</a:t>
            </a:r>
            <a:r>
              <a:rPr lang="en-US" sz="1600">
                <a:ea typeface="+mn-lt"/>
                <a:cs typeface="+mn-lt"/>
              </a:rPr>
              <a:t> sells products online</a:t>
            </a:r>
          </a:p>
          <a:p>
            <a:pPr lvl="1"/>
            <a:r>
              <a:rPr lang="en-US" sz="1600" err="1">
                <a:ea typeface="+mn-lt"/>
                <a:cs typeface="+mn-lt"/>
              </a:rPr>
              <a:t>Fudgeflix</a:t>
            </a:r>
            <a:r>
              <a:rPr lang="en-US" sz="1600">
                <a:ea typeface="+mn-lt"/>
                <a:cs typeface="+mn-lt"/>
              </a:rPr>
              <a:t> offers a tiered monthly subscription service for videos and movies</a:t>
            </a:r>
            <a:endParaRPr lang="en-US"/>
          </a:p>
          <a:p>
            <a:endParaRPr lang="en-US" sz="1800">
              <a:ea typeface="+mn-lt"/>
              <a:cs typeface="+mn-lt"/>
            </a:endParaRPr>
          </a:p>
          <a:p>
            <a:r>
              <a:rPr lang="en-US" sz="1800">
                <a:ea typeface="+mn-lt"/>
                <a:cs typeface="+mn-lt"/>
              </a:rPr>
              <a:t>Customer Geographic Concentrations</a:t>
            </a:r>
            <a:endParaRPr lang="en-US"/>
          </a:p>
          <a:p>
            <a:pPr lvl="1"/>
            <a:r>
              <a:rPr lang="en-US" sz="1600" err="1"/>
              <a:t>Fudgemart</a:t>
            </a:r>
            <a:r>
              <a:rPr lang="en-US" sz="1600"/>
              <a:t> provides customer address, city, state and zip</a:t>
            </a:r>
          </a:p>
          <a:p>
            <a:pPr lvl="1"/>
            <a:r>
              <a:rPr lang="en-US" sz="1600" err="1"/>
              <a:t>Fudgeflix</a:t>
            </a:r>
            <a:r>
              <a:rPr lang="en-US" sz="1600"/>
              <a:t> provides zip only</a:t>
            </a:r>
          </a:p>
          <a:p>
            <a:endParaRPr lang="en-US"/>
          </a:p>
          <a:p>
            <a:endParaRPr lang="en-US"/>
          </a:p>
          <a:p>
            <a:endParaRPr lang="en-US"/>
          </a:p>
          <a:p>
            <a:endParaRPr lang="en-US"/>
          </a:p>
        </p:txBody>
      </p:sp>
    </p:spTree>
    <p:extLst>
      <p:ext uri="{BB962C8B-B14F-4D97-AF65-F5344CB8AC3E}">
        <p14:creationId xmlns:p14="http://schemas.microsoft.com/office/powerpoint/2010/main" val="3387408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28C3-8168-49E5-B288-803C1E1FB2A2}"/>
              </a:ext>
            </a:extLst>
          </p:cNvPr>
          <p:cNvSpPr>
            <a:spLocks noGrp="1"/>
          </p:cNvSpPr>
          <p:nvPr>
            <p:ph type="title"/>
          </p:nvPr>
        </p:nvSpPr>
        <p:spPr/>
        <p:txBody>
          <a:bodyPr/>
          <a:lstStyle/>
          <a:p>
            <a:r>
              <a:rPr lang="en-US"/>
              <a:t>Business Processes - Complex</a:t>
            </a:r>
          </a:p>
        </p:txBody>
      </p:sp>
      <p:sp>
        <p:nvSpPr>
          <p:cNvPr id="3" name="Content Placeholder 2">
            <a:extLst>
              <a:ext uri="{FF2B5EF4-FFF2-40B4-BE49-F238E27FC236}">
                <a16:creationId xmlns:a16="http://schemas.microsoft.com/office/drawing/2014/main" id="{AD7D4EA4-7553-4988-97C3-180119066CC5}"/>
              </a:ext>
            </a:extLst>
          </p:cNvPr>
          <p:cNvSpPr>
            <a:spLocks noGrp="1"/>
          </p:cNvSpPr>
          <p:nvPr>
            <p:ph idx="1"/>
          </p:nvPr>
        </p:nvSpPr>
        <p:spPr>
          <a:xfrm>
            <a:off x="1066800" y="1595535"/>
            <a:ext cx="10058400" cy="3793132"/>
          </a:xfrm>
        </p:spPr>
        <p:txBody>
          <a:bodyPr vert="horz" lIns="91440" tIns="45720" rIns="91440" bIns="45720" rtlCol="0" anchor="t">
            <a:noAutofit/>
          </a:bodyPr>
          <a:lstStyle/>
          <a:p>
            <a:endParaRPr lang="en-US"/>
          </a:p>
          <a:p>
            <a:endParaRPr lang="en-US"/>
          </a:p>
          <a:p>
            <a:r>
              <a:rPr lang="en-US" sz="1600"/>
              <a:t>Order Fulfillment</a:t>
            </a:r>
          </a:p>
          <a:p>
            <a:pPr lvl="1"/>
            <a:r>
              <a:rPr lang="en-US" sz="1600" err="1">
                <a:ea typeface="+mn-lt"/>
                <a:cs typeface="+mn-lt"/>
              </a:rPr>
              <a:t>Fudgemart</a:t>
            </a:r>
            <a:r>
              <a:rPr lang="en-US" sz="1600">
                <a:ea typeface="+mn-lt"/>
                <a:cs typeface="+mn-lt"/>
              </a:rPr>
              <a:t> ships products to customers from online orders (similar to Amazon)</a:t>
            </a:r>
          </a:p>
          <a:p>
            <a:pPr lvl="1"/>
            <a:r>
              <a:rPr lang="en-US" sz="1600" err="1">
                <a:ea typeface="+mn-lt"/>
                <a:cs typeface="+mn-lt"/>
              </a:rPr>
              <a:t>Fudgeflix</a:t>
            </a:r>
            <a:r>
              <a:rPr lang="en-US" sz="1600">
                <a:ea typeface="+mn-lt"/>
                <a:cs typeface="+mn-lt"/>
              </a:rPr>
              <a:t> delivers videos to customer via various formats (similar to Netflix)</a:t>
            </a:r>
          </a:p>
          <a:p>
            <a:pPr lvl="1"/>
            <a:r>
              <a:rPr lang="en-US" sz="1600">
                <a:ea typeface="+mn-lt"/>
                <a:cs typeface="+mn-lt"/>
              </a:rPr>
              <a:t>Tracking the fulfillment process from order date to delivery date provides insight into sales growth and identifies issues with product delivery by analyzing lag times.</a:t>
            </a:r>
          </a:p>
          <a:p>
            <a:pPr lvl="1"/>
            <a:endParaRPr lang="en-US" sz="1600">
              <a:ea typeface="+mn-lt"/>
              <a:cs typeface="+mn-lt"/>
            </a:endParaRPr>
          </a:p>
          <a:p>
            <a:r>
              <a:rPr lang="en-US" sz="1600">
                <a:ea typeface="+mn-lt"/>
                <a:cs typeface="+mn-lt"/>
              </a:rPr>
              <a:t>Customer Satisfaction Reporting</a:t>
            </a:r>
          </a:p>
          <a:p>
            <a:pPr lvl="1"/>
            <a:r>
              <a:rPr lang="en-US" sz="1600" err="1"/>
              <a:t>Fudgemart</a:t>
            </a:r>
            <a:r>
              <a:rPr lang="en-US" sz="1600"/>
              <a:t> provides individual customer review ratings by stars</a:t>
            </a:r>
          </a:p>
          <a:p>
            <a:pPr lvl="1"/>
            <a:r>
              <a:rPr lang="en-US" sz="1600" err="1"/>
              <a:t>Fudgeflix</a:t>
            </a:r>
            <a:r>
              <a:rPr lang="en-US" sz="1600"/>
              <a:t> provides aggregated average ratings for titles</a:t>
            </a:r>
          </a:p>
          <a:p>
            <a:pPr marL="274320" lvl="1" indent="0">
              <a:buNone/>
            </a:pPr>
            <a:endParaRPr lang="en-US" sz="1500"/>
          </a:p>
        </p:txBody>
      </p:sp>
    </p:spTree>
    <p:extLst>
      <p:ext uri="{BB962C8B-B14F-4D97-AF65-F5344CB8AC3E}">
        <p14:creationId xmlns:p14="http://schemas.microsoft.com/office/powerpoint/2010/main" val="21858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AE9A-AD20-40FB-BE84-5DC5F432CA19}"/>
              </a:ext>
            </a:extLst>
          </p:cNvPr>
          <p:cNvSpPr>
            <a:spLocks noGrp="1"/>
          </p:cNvSpPr>
          <p:nvPr>
            <p:ph type="title"/>
          </p:nvPr>
        </p:nvSpPr>
        <p:spPr/>
        <p:txBody>
          <a:bodyPr/>
          <a:lstStyle/>
          <a:p>
            <a:r>
              <a:rPr lang="en-US"/>
              <a:t>Determining the Business Question(s)</a:t>
            </a:r>
          </a:p>
        </p:txBody>
      </p:sp>
      <p:sp>
        <p:nvSpPr>
          <p:cNvPr id="3" name="Content Placeholder 2">
            <a:extLst>
              <a:ext uri="{FF2B5EF4-FFF2-40B4-BE49-F238E27FC236}">
                <a16:creationId xmlns:a16="http://schemas.microsoft.com/office/drawing/2014/main" id="{0FBC3F14-6ABA-431F-890D-AD6DFB301E5D}"/>
              </a:ext>
            </a:extLst>
          </p:cNvPr>
          <p:cNvSpPr>
            <a:spLocks noGrp="1"/>
          </p:cNvSpPr>
          <p:nvPr>
            <p:ph idx="1"/>
          </p:nvPr>
        </p:nvSpPr>
        <p:spPr/>
        <p:txBody>
          <a:bodyPr vert="horz" lIns="91440" tIns="45720" rIns="91440" bIns="45720" rtlCol="0" anchor="t">
            <a:normAutofit/>
          </a:bodyPr>
          <a:lstStyle/>
          <a:p>
            <a:pPr marL="0" indent="0">
              <a:buNone/>
            </a:pPr>
            <a:r>
              <a:rPr lang="en-US" sz="3000" b="1"/>
              <a:t>What products or titles received the highest reviews?</a:t>
            </a:r>
          </a:p>
          <a:p>
            <a:pPr marL="0" indent="0">
              <a:buNone/>
            </a:pPr>
            <a:endParaRPr lang="en-US" sz="2000">
              <a:ea typeface="+mn-lt"/>
              <a:cs typeface="+mn-lt"/>
            </a:endParaRPr>
          </a:p>
          <a:p>
            <a:pPr marL="0" indent="0" algn="ctr">
              <a:buNone/>
            </a:pPr>
            <a:r>
              <a:rPr lang="en-US" sz="2000">
                <a:ea typeface="+mn-lt"/>
                <a:cs typeface="+mn-lt"/>
              </a:rPr>
              <a:t>We selected the business process of customer satisfaction reporting for integration across both </a:t>
            </a:r>
            <a:r>
              <a:rPr lang="en-US" sz="2000" err="1">
                <a:ea typeface="+mn-lt"/>
                <a:cs typeface="+mn-lt"/>
              </a:rPr>
              <a:t>Fudgemart</a:t>
            </a:r>
            <a:r>
              <a:rPr lang="en-US" sz="2000">
                <a:ea typeface="+mn-lt"/>
                <a:cs typeface="+mn-lt"/>
              </a:rPr>
              <a:t> and </a:t>
            </a:r>
            <a:r>
              <a:rPr lang="en-US" sz="2000" err="1">
                <a:ea typeface="+mn-lt"/>
                <a:cs typeface="+mn-lt"/>
              </a:rPr>
              <a:t>Fudgeflix</a:t>
            </a:r>
            <a:r>
              <a:rPr lang="en-US" sz="2000">
                <a:ea typeface="+mn-lt"/>
                <a:cs typeface="+mn-lt"/>
              </a:rPr>
              <a:t>.  We will be looking at the product review stars and the movie ratings in both databases to assess which products/titles have the highest ratings amongst our customers and which genre of product our customers prefer.  We will also expand on this to evaluate for quality of the combined data for recommendations.</a:t>
            </a:r>
            <a:endParaRPr lang="en-US" sz="2000"/>
          </a:p>
        </p:txBody>
      </p:sp>
    </p:spTree>
    <p:extLst>
      <p:ext uri="{BB962C8B-B14F-4D97-AF65-F5344CB8AC3E}">
        <p14:creationId xmlns:p14="http://schemas.microsoft.com/office/powerpoint/2010/main" val="1468323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C8B1-923D-48D7-9F6F-A9CAFDA1B2C5}"/>
              </a:ext>
            </a:extLst>
          </p:cNvPr>
          <p:cNvSpPr>
            <a:spLocks noGrp="1"/>
          </p:cNvSpPr>
          <p:nvPr>
            <p:ph type="title"/>
          </p:nvPr>
        </p:nvSpPr>
        <p:spPr>
          <a:xfrm>
            <a:off x="1051956" y="642594"/>
            <a:ext cx="6762998" cy="980704"/>
          </a:xfrm>
        </p:spPr>
        <p:txBody>
          <a:bodyPr>
            <a:normAutofit/>
          </a:bodyPr>
          <a:lstStyle/>
          <a:p>
            <a:r>
              <a:rPr lang="en-US"/>
              <a:t>Project Overview</a:t>
            </a:r>
            <a:br>
              <a:rPr lang="en-US"/>
            </a:br>
            <a:r>
              <a:rPr lang="en-US" sz="1800"/>
              <a:t> Summary of Planned Project Milestones and Artfacts</a:t>
            </a:r>
          </a:p>
        </p:txBody>
      </p:sp>
      <p:pic>
        <p:nvPicPr>
          <p:cNvPr id="7" name="Picture 7" descr="A screenshot of a cell phone&#10;&#10;Description generated with very high confidence">
            <a:extLst>
              <a:ext uri="{FF2B5EF4-FFF2-40B4-BE49-F238E27FC236}">
                <a16:creationId xmlns:a16="http://schemas.microsoft.com/office/drawing/2014/main" id="{8FDDCFD5-5F5C-408A-A622-3E74D1D4D819}"/>
              </a:ext>
            </a:extLst>
          </p:cNvPr>
          <p:cNvPicPr>
            <a:picLocks noChangeAspect="1"/>
          </p:cNvPicPr>
          <p:nvPr/>
        </p:nvPicPr>
        <p:blipFill>
          <a:blip r:embed="rId2"/>
          <a:stretch>
            <a:fillRect/>
          </a:stretch>
        </p:blipFill>
        <p:spPr>
          <a:xfrm>
            <a:off x="8789958" y="1412751"/>
            <a:ext cx="1957178" cy="2673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5" descr="A screenshot of text&#10;&#10;Description generated with very high confidence">
            <a:extLst>
              <a:ext uri="{FF2B5EF4-FFF2-40B4-BE49-F238E27FC236}">
                <a16:creationId xmlns:a16="http://schemas.microsoft.com/office/drawing/2014/main" id="{AD73DB26-B625-4C7A-A094-04C7450C9D92}"/>
              </a:ext>
            </a:extLst>
          </p:cNvPr>
          <p:cNvPicPr>
            <a:picLocks noChangeAspect="1"/>
          </p:cNvPicPr>
          <p:nvPr/>
        </p:nvPicPr>
        <p:blipFill>
          <a:blip r:embed="rId3"/>
          <a:stretch>
            <a:fillRect/>
          </a:stretch>
        </p:blipFill>
        <p:spPr>
          <a:xfrm>
            <a:off x="8045233" y="3641119"/>
            <a:ext cx="1622177" cy="889511"/>
          </a:xfrm>
          <a:prstGeom prst="rect">
            <a:avLst/>
          </a:prstGeom>
          <a:ln w="88900" cap="sq" cmpd="thickThin">
            <a:solidFill>
              <a:srgbClr val="000000"/>
            </a:solidFill>
            <a:prstDash val="solid"/>
            <a:miter lim="800000"/>
          </a:ln>
          <a:effectLst>
            <a:innerShdw blurRad="76200">
              <a:srgbClr val="000000"/>
            </a:innerShdw>
          </a:effectLst>
        </p:spPr>
      </p:pic>
      <p:sp>
        <p:nvSpPr>
          <p:cNvPr id="9" name="TextBox 8">
            <a:extLst>
              <a:ext uri="{FF2B5EF4-FFF2-40B4-BE49-F238E27FC236}">
                <a16:creationId xmlns:a16="http://schemas.microsoft.com/office/drawing/2014/main" id="{2ECB9F84-09AD-4B4D-A985-575676C4EC2D}"/>
              </a:ext>
            </a:extLst>
          </p:cNvPr>
          <p:cNvSpPr txBox="1"/>
          <p:nvPr/>
        </p:nvSpPr>
        <p:spPr>
          <a:xfrm>
            <a:off x="1084678" y="1940333"/>
            <a:ext cx="61232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Design and Create the Data Warehouse</a:t>
            </a:r>
            <a:r>
              <a:rPr lang="en-US">
                <a:ea typeface="+mn-lt"/>
                <a:cs typeface="+mn-lt"/>
              </a:rPr>
              <a:t> utilizing the Star Schema design.</a:t>
            </a:r>
            <a:endParaRPr lang="en-US"/>
          </a:p>
        </p:txBody>
      </p:sp>
      <p:sp>
        <p:nvSpPr>
          <p:cNvPr id="10" name="TextBox 9">
            <a:extLst>
              <a:ext uri="{FF2B5EF4-FFF2-40B4-BE49-F238E27FC236}">
                <a16:creationId xmlns:a16="http://schemas.microsoft.com/office/drawing/2014/main" id="{A03F0620-740F-4625-9334-6C08F162C73C}"/>
              </a:ext>
            </a:extLst>
          </p:cNvPr>
          <p:cNvSpPr txBox="1"/>
          <p:nvPr/>
        </p:nvSpPr>
        <p:spPr>
          <a:xfrm>
            <a:off x="1046366" y="2749160"/>
            <a:ext cx="65574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Develop</a:t>
            </a:r>
            <a:r>
              <a:rPr lang="en-US"/>
              <a:t> </a:t>
            </a:r>
            <a:r>
              <a:rPr lang="en-US" b="1"/>
              <a:t>a Staging Environment</a:t>
            </a:r>
            <a:r>
              <a:rPr lang="en-US"/>
              <a:t> between Source Databases and the Data Warehouse.</a:t>
            </a:r>
          </a:p>
        </p:txBody>
      </p:sp>
      <p:sp>
        <p:nvSpPr>
          <p:cNvPr id="11" name="TextBox 10">
            <a:extLst>
              <a:ext uri="{FF2B5EF4-FFF2-40B4-BE49-F238E27FC236}">
                <a16:creationId xmlns:a16="http://schemas.microsoft.com/office/drawing/2014/main" id="{833160D9-31D7-458B-AB32-01B847C9154E}"/>
              </a:ext>
            </a:extLst>
          </p:cNvPr>
          <p:cNvSpPr txBox="1"/>
          <p:nvPr/>
        </p:nvSpPr>
        <p:spPr>
          <a:xfrm>
            <a:off x="1050624" y="3536701"/>
            <a:ext cx="64084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Generate Data Flow Processes</a:t>
            </a:r>
            <a:r>
              <a:rPr lang="en-US"/>
              <a:t> to move and transform data from Source Databases to the Data Warehouse.</a:t>
            </a:r>
          </a:p>
        </p:txBody>
      </p:sp>
      <p:sp>
        <p:nvSpPr>
          <p:cNvPr id="12" name="TextBox 11">
            <a:extLst>
              <a:ext uri="{FF2B5EF4-FFF2-40B4-BE49-F238E27FC236}">
                <a16:creationId xmlns:a16="http://schemas.microsoft.com/office/drawing/2014/main" id="{63ABF1B9-EBF8-451F-ABD6-207E9A7CA303}"/>
              </a:ext>
            </a:extLst>
          </p:cNvPr>
          <p:cNvSpPr txBox="1"/>
          <p:nvPr/>
        </p:nvSpPr>
        <p:spPr>
          <a:xfrm>
            <a:off x="1084678" y="4324243"/>
            <a:ext cx="66511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Analyze the data</a:t>
            </a:r>
            <a:r>
              <a:rPr lang="en-US"/>
              <a:t> to gain valuable business insights towards the principle objective of the project.</a:t>
            </a:r>
          </a:p>
        </p:txBody>
      </p:sp>
      <p:sp>
        <p:nvSpPr>
          <p:cNvPr id="13" name="TextBox 12">
            <a:extLst>
              <a:ext uri="{FF2B5EF4-FFF2-40B4-BE49-F238E27FC236}">
                <a16:creationId xmlns:a16="http://schemas.microsoft.com/office/drawing/2014/main" id="{96BBFDBB-E1E3-4CA9-B95F-2B0D72EE5F01}"/>
              </a:ext>
            </a:extLst>
          </p:cNvPr>
          <p:cNvSpPr txBox="1"/>
          <p:nvPr/>
        </p:nvSpPr>
        <p:spPr>
          <a:xfrm>
            <a:off x="1084678" y="5103271"/>
            <a:ext cx="66511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Present our Findings</a:t>
            </a:r>
            <a:r>
              <a:rPr lang="en-US"/>
              <a:t> utilizing graphical visualizations.</a:t>
            </a:r>
          </a:p>
        </p:txBody>
      </p:sp>
      <p:pic>
        <p:nvPicPr>
          <p:cNvPr id="4" name="Picture 4" descr="A screenshot of a cell phone&#10;&#10;Description generated with high confidence">
            <a:extLst>
              <a:ext uri="{FF2B5EF4-FFF2-40B4-BE49-F238E27FC236}">
                <a16:creationId xmlns:a16="http://schemas.microsoft.com/office/drawing/2014/main" id="{5F150310-EFF1-4B13-9BF7-F63BA28E3819}"/>
              </a:ext>
            </a:extLst>
          </p:cNvPr>
          <p:cNvPicPr>
            <a:picLocks noGrp="1" noChangeAspect="1"/>
          </p:cNvPicPr>
          <p:nvPr>
            <p:ph idx="1"/>
          </p:nvPr>
        </p:nvPicPr>
        <p:blipFill>
          <a:blip r:embed="rId4"/>
          <a:stretch>
            <a:fillRect/>
          </a:stretch>
        </p:blipFill>
        <p:spPr>
          <a:xfrm>
            <a:off x="9017362" y="4114598"/>
            <a:ext cx="1589444" cy="857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6" descr="A picture containing screenshot&#10;&#10;Description generated with very high confidence">
            <a:extLst>
              <a:ext uri="{FF2B5EF4-FFF2-40B4-BE49-F238E27FC236}">
                <a16:creationId xmlns:a16="http://schemas.microsoft.com/office/drawing/2014/main" id="{6B66434E-3150-4DB9-BC08-5F437CB30FDE}"/>
              </a:ext>
            </a:extLst>
          </p:cNvPr>
          <p:cNvPicPr>
            <a:picLocks noChangeAspect="1"/>
          </p:cNvPicPr>
          <p:nvPr/>
        </p:nvPicPr>
        <p:blipFill>
          <a:blip r:embed="rId5"/>
          <a:stretch>
            <a:fillRect/>
          </a:stretch>
        </p:blipFill>
        <p:spPr>
          <a:xfrm>
            <a:off x="9836509" y="1142341"/>
            <a:ext cx="1823692" cy="10946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4" descr="A screenshot of a cell phone&#10;&#10;Description generated with high confidence">
            <a:extLst>
              <a:ext uri="{FF2B5EF4-FFF2-40B4-BE49-F238E27FC236}">
                <a16:creationId xmlns:a16="http://schemas.microsoft.com/office/drawing/2014/main" id="{1F59E4F1-471A-4028-878A-557FDBC09FC5}"/>
              </a:ext>
            </a:extLst>
          </p:cNvPr>
          <p:cNvPicPr>
            <a:picLocks noChangeAspect="1"/>
          </p:cNvPicPr>
          <p:nvPr/>
        </p:nvPicPr>
        <p:blipFill>
          <a:blip r:embed="rId6"/>
          <a:stretch>
            <a:fillRect/>
          </a:stretch>
        </p:blipFill>
        <p:spPr>
          <a:xfrm>
            <a:off x="9697194" y="4492732"/>
            <a:ext cx="1590305" cy="9106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840768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B9D1-9875-4DFB-945F-DF3C5B68F70A}"/>
              </a:ext>
            </a:extLst>
          </p:cNvPr>
          <p:cNvSpPr>
            <a:spLocks noGrp="1"/>
          </p:cNvSpPr>
          <p:nvPr>
            <p:ph type="title"/>
          </p:nvPr>
        </p:nvSpPr>
        <p:spPr>
          <a:xfrm>
            <a:off x="8458200" y="607392"/>
            <a:ext cx="3161963" cy="872197"/>
          </a:xfrm>
        </p:spPr>
        <p:txBody>
          <a:bodyPr anchor="b">
            <a:normAutofit fontScale="90000"/>
          </a:bodyPr>
          <a:lstStyle/>
          <a:p>
            <a:r>
              <a:rPr lang="en-US" sz="3000"/>
              <a:t>Implementation – Star Schema</a:t>
            </a:r>
          </a:p>
        </p:txBody>
      </p:sp>
      <p:sp>
        <p:nvSpPr>
          <p:cNvPr id="15" name="Text Placeholder 3">
            <a:extLst>
              <a:ext uri="{FF2B5EF4-FFF2-40B4-BE49-F238E27FC236}">
                <a16:creationId xmlns:a16="http://schemas.microsoft.com/office/drawing/2014/main" id="{2620B737-0A8B-4831-8584-A758265C2DD1}"/>
              </a:ext>
            </a:extLst>
          </p:cNvPr>
          <p:cNvSpPr>
            <a:spLocks noGrp="1"/>
          </p:cNvSpPr>
          <p:nvPr>
            <p:ph type="body" sz="half" idx="2"/>
          </p:nvPr>
        </p:nvSpPr>
        <p:spPr>
          <a:xfrm>
            <a:off x="8458200" y="1469293"/>
            <a:ext cx="3161963" cy="4908060"/>
          </a:xfrm>
        </p:spPr>
        <p:txBody>
          <a:bodyPr vert="horz" lIns="91440" tIns="45720" rIns="91440" bIns="45720" rtlCol="0" anchor="t">
            <a:normAutofit fontScale="62500" lnSpcReduction="20000"/>
          </a:bodyPr>
          <a:lstStyle/>
          <a:p>
            <a:r>
              <a:rPr lang="en-US" b="1"/>
              <a:t>Customers</a:t>
            </a:r>
          </a:p>
          <a:p>
            <a:pPr marL="285750" indent="-285750">
              <a:buFont typeface="Arial" pitchFamily="18" charset="0"/>
              <a:buChar char="•"/>
            </a:pPr>
            <a:r>
              <a:rPr lang="en-US"/>
              <a:t>ID</a:t>
            </a:r>
          </a:p>
          <a:p>
            <a:pPr marL="285750" indent="-285750">
              <a:buFont typeface="Arial" pitchFamily="18" charset="0"/>
              <a:buChar char="•"/>
            </a:pPr>
            <a:r>
              <a:rPr lang="en-US"/>
              <a:t>First Name</a:t>
            </a:r>
          </a:p>
          <a:p>
            <a:pPr marL="285750" indent="-285750">
              <a:buFont typeface="Arial" pitchFamily="18" charset="0"/>
              <a:buChar char="•"/>
            </a:pPr>
            <a:r>
              <a:rPr lang="en-US"/>
              <a:t>Last Name</a:t>
            </a:r>
          </a:p>
          <a:p>
            <a:pPr marL="285750" indent="-285750">
              <a:buFont typeface="Arial" pitchFamily="18" charset="0"/>
              <a:buChar char="•"/>
            </a:pPr>
            <a:r>
              <a:rPr lang="en-US"/>
              <a:t>Whole Name</a:t>
            </a:r>
          </a:p>
          <a:p>
            <a:pPr marL="285750" indent="-285750">
              <a:buFont typeface="Arial" pitchFamily="18" charset="0"/>
              <a:buChar char="•"/>
            </a:pPr>
            <a:r>
              <a:rPr lang="en-US"/>
              <a:t>City</a:t>
            </a:r>
          </a:p>
          <a:p>
            <a:pPr marL="285750" indent="-285750">
              <a:buFont typeface="Arial" pitchFamily="18" charset="0"/>
              <a:buChar char="•"/>
            </a:pPr>
            <a:r>
              <a:rPr lang="en-US"/>
              <a:t>State</a:t>
            </a:r>
          </a:p>
          <a:p>
            <a:pPr marL="285750" indent="-285750">
              <a:buFont typeface="Arial" pitchFamily="18" charset="0"/>
              <a:buChar char="•"/>
            </a:pPr>
            <a:r>
              <a:rPr lang="en-US"/>
              <a:t>Zip Code</a:t>
            </a:r>
          </a:p>
          <a:p>
            <a:r>
              <a:rPr lang="en-US" b="1" err="1"/>
              <a:t>ProductsTitles</a:t>
            </a:r>
            <a:endParaRPr lang="en-US" b="1"/>
          </a:p>
          <a:p>
            <a:pPr marL="285750" indent="-285750">
              <a:buFont typeface="Arial" pitchFamily="18" charset="0"/>
              <a:buChar char="•"/>
            </a:pPr>
            <a:r>
              <a:rPr lang="en-US"/>
              <a:t>ID</a:t>
            </a:r>
          </a:p>
          <a:p>
            <a:pPr marL="285750" indent="-285750">
              <a:buFont typeface="Arial" pitchFamily="18" charset="0"/>
              <a:buChar char="•"/>
            </a:pPr>
            <a:r>
              <a:rPr lang="en-US"/>
              <a:t>Product/Title Name</a:t>
            </a:r>
          </a:p>
          <a:p>
            <a:pPr marL="285750" indent="-285750">
              <a:buFont typeface="Arial" pitchFamily="18" charset="0"/>
              <a:buChar char="•"/>
            </a:pPr>
            <a:r>
              <a:rPr lang="en-US"/>
              <a:t>Description</a:t>
            </a:r>
          </a:p>
          <a:p>
            <a:r>
              <a:rPr lang="en-US" b="1"/>
              <a:t>Date</a:t>
            </a:r>
          </a:p>
          <a:p>
            <a:pPr marL="285750" indent="-285750">
              <a:buFont typeface="Arial" pitchFamily="18" charset="0"/>
              <a:buChar char="•"/>
            </a:pPr>
            <a:r>
              <a:rPr lang="en-US"/>
              <a:t>Review Update</a:t>
            </a:r>
          </a:p>
          <a:p>
            <a:r>
              <a:rPr lang="en-US" b="1" err="1"/>
              <a:t>CustomerReviews</a:t>
            </a:r>
            <a:endParaRPr lang="en-US" b="1"/>
          </a:p>
          <a:p>
            <a:pPr marL="285750" indent="-285750">
              <a:buFont typeface="Arial" pitchFamily="18" charset="0"/>
              <a:buChar char="•"/>
            </a:pPr>
            <a:r>
              <a:rPr lang="en-US"/>
              <a:t>Product/Title Key</a:t>
            </a:r>
          </a:p>
          <a:p>
            <a:pPr marL="285750" indent="-285750">
              <a:buFont typeface="Arial" pitchFamily="18" charset="0"/>
              <a:buChar char="•"/>
            </a:pPr>
            <a:r>
              <a:rPr lang="en-US"/>
              <a:t>Customer Key</a:t>
            </a:r>
          </a:p>
          <a:p>
            <a:pPr marL="285750" indent="-285750">
              <a:buFont typeface="Arial" pitchFamily="18" charset="0"/>
              <a:buChar char="•"/>
            </a:pPr>
            <a:r>
              <a:rPr lang="en-US" err="1"/>
              <a:t>ProductTitleReview</a:t>
            </a:r>
            <a:r>
              <a:rPr lang="en-US"/>
              <a:t> (</a:t>
            </a:r>
            <a:r>
              <a:rPr lang="en-US" err="1"/>
              <a:t>eg.</a:t>
            </a:r>
            <a:r>
              <a:rPr lang="en-US"/>
              <a:t> Review Score) </a:t>
            </a:r>
          </a:p>
          <a:p>
            <a:endParaRPr lang="en-US"/>
          </a:p>
        </p:txBody>
      </p:sp>
      <p:pic>
        <p:nvPicPr>
          <p:cNvPr id="8" name="Picture 8" descr="A screenshot of a social media post&#10;&#10;Description generated with very high confidence">
            <a:extLst>
              <a:ext uri="{FF2B5EF4-FFF2-40B4-BE49-F238E27FC236}">
                <a16:creationId xmlns:a16="http://schemas.microsoft.com/office/drawing/2014/main" id="{139BDFA1-1996-4B3A-B6B8-3D2994606399}"/>
              </a:ext>
            </a:extLst>
          </p:cNvPr>
          <p:cNvPicPr>
            <a:picLocks noChangeAspect="1"/>
          </p:cNvPicPr>
          <p:nvPr/>
        </p:nvPicPr>
        <p:blipFill>
          <a:blip r:embed="rId2"/>
          <a:stretch>
            <a:fillRect/>
          </a:stretch>
        </p:blipFill>
        <p:spPr>
          <a:xfrm>
            <a:off x="1877278" y="77244"/>
            <a:ext cx="4168155" cy="6734826"/>
          </a:xfrm>
          <a:prstGeom prst="rect">
            <a:avLst/>
          </a:prstGeom>
        </p:spPr>
      </p:pic>
    </p:spTree>
    <p:extLst>
      <p:ext uri="{BB962C8B-B14F-4D97-AF65-F5344CB8AC3E}">
        <p14:creationId xmlns:p14="http://schemas.microsoft.com/office/powerpoint/2010/main" val="36281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3A43-D684-4F80-A659-355D061FD0E6}"/>
              </a:ext>
            </a:extLst>
          </p:cNvPr>
          <p:cNvSpPr>
            <a:spLocks noGrp="1"/>
          </p:cNvSpPr>
          <p:nvPr>
            <p:ph type="title"/>
          </p:nvPr>
        </p:nvSpPr>
        <p:spPr/>
        <p:txBody>
          <a:bodyPr/>
          <a:lstStyle/>
          <a:p>
            <a:r>
              <a:rPr lang="en-US"/>
              <a:t>Implementation – Creating Data Warehouse</a:t>
            </a:r>
          </a:p>
        </p:txBody>
      </p:sp>
      <p:pic>
        <p:nvPicPr>
          <p:cNvPr id="4" name="Picture 4" descr="A screenshot of a cell phone&#10;&#10;Description generated with high confidence">
            <a:extLst>
              <a:ext uri="{FF2B5EF4-FFF2-40B4-BE49-F238E27FC236}">
                <a16:creationId xmlns:a16="http://schemas.microsoft.com/office/drawing/2014/main" id="{A9EA8080-B91B-4D54-A2B2-EA091B2F1870}"/>
              </a:ext>
            </a:extLst>
          </p:cNvPr>
          <p:cNvPicPr>
            <a:picLocks noGrp="1" noChangeAspect="1"/>
          </p:cNvPicPr>
          <p:nvPr>
            <p:ph idx="1"/>
          </p:nvPr>
        </p:nvPicPr>
        <p:blipFill>
          <a:blip r:embed="rId2"/>
          <a:stretch>
            <a:fillRect/>
          </a:stretch>
        </p:blipFill>
        <p:spPr>
          <a:xfrm>
            <a:off x="1066800" y="4161024"/>
            <a:ext cx="10058400" cy="2312894"/>
          </a:xfrm>
        </p:spPr>
      </p:pic>
      <p:pic>
        <p:nvPicPr>
          <p:cNvPr id="5" name="Picture 5" descr="A screenshot of a cell phone&#10;&#10;Description generated with high confidence">
            <a:extLst>
              <a:ext uri="{FF2B5EF4-FFF2-40B4-BE49-F238E27FC236}">
                <a16:creationId xmlns:a16="http://schemas.microsoft.com/office/drawing/2014/main" id="{A7E36F3F-72D0-4B27-AFCF-F42DC8DD1007}"/>
              </a:ext>
            </a:extLst>
          </p:cNvPr>
          <p:cNvPicPr>
            <a:picLocks noChangeAspect="1"/>
          </p:cNvPicPr>
          <p:nvPr/>
        </p:nvPicPr>
        <p:blipFill>
          <a:blip r:embed="rId3"/>
          <a:stretch>
            <a:fillRect/>
          </a:stretch>
        </p:blipFill>
        <p:spPr>
          <a:xfrm>
            <a:off x="5033318" y="1332472"/>
            <a:ext cx="6771818" cy="2772028"/>
          </a:xfrm>
          <a:prstGeom prst="rect">
            <a:avLst/>
          </a:prstGeom>
        </p:spPr>
      </p:pic>
    </p:spTree>
    <p:extLst>
      <p:ext uri="{BB962C8B-B14F-4D97-AF65-F5344CB8AC3E}">
        <p14:creationId xmlns:p14="http://schemas.microsoft.com/office/powerpoint/2010/main" val="32983466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74572F4166EC42B00B24FF04C85890" ma:contentTypeVersion="2" ma:contentTypeDescription="Create a new document." ma:contentTypeScope="" ma:versionID="cca58f1fad067936308a0313f1d1ba56">
  <xsd:schema xmlns:xsd="http://www.w3.org/2001/XMLSchema" xmlns:xs="http://www.w3.org/2001/XMLSchema" xmlns:p="http://schemas.microsoft.com/office/2006/metadata/properties" xmlns:ns2="d787468a-ae78-46c0-bb9b-03274f9576fc" targetNamespace="http://schemas.microsoft.com/office/2006/metadata/properties" ma:root="true" ma:fieldsID="1af7988c15866ad123717b9131f446a4" ns2:_="">
    <xsd:import namespace="d787468a-ae78-46c0-bb9b-03274f9576f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87468a-ae78-46c0-bb9b-03274f9576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684ED9-B832-4FFA-A55F-7B082BEE5626}">
  <ds:schemaRefs>
    <ds:schemaRef ds:uri="d787468a-ae78-46c0-bb9b-03274f9576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137651BA-F45C-4845-9AB3-E0A65B39F5E1}">
  <ds:schemaRefs>
    <ds:schemaRef ds:uri="d787468a-ae78-46c0-bb9b-03274f9576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{AE83DD8B-A45B-400F-A784-D6FEB4EAEFCF}tf78438558</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SavonVTI</vt:lpstr>
      <vt:lpstr>IST 722 Group project</vt:lpstr>
      <vt:lpstr>Fudgemart and Fudgeflix Integrated Data Warehouse</vt:lpstr>
      <vt:lpstr>Objective</vt:lpstr>
      <vt:lpstr>Business Processes – Simple</vt:lpstr>
      <vt:lpstr>Business Processes - Complex</vt:lpstr>
      <vt:lpstr>Determining the Business Question(s)</vt:lpstr>
      <vt:lpstr>Project Overview  Summary of Planned Project Milestones and Artfacts</vt:lpstr>
      <vt:lpstr>Implementation – Star Schema</vt:lpstr>
      <vt:lpstr>Implementation – Creating Data Warehouse</vt:lpstr>
      <vt:lpstr>PowerPoint Presentation</vt:lpstr>
      <vt:lpstr>PowerPoint Presentation</vt:lpstr>
      <vt:lpstr>Category and State Reviews</vt:lpstr>
      <vt:lpstr>Review Timelines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722 Group project</dc:title>
  <dc:creator/>
  <cp:revision>1</cp:revision>
  <dcterms:created xsi:type="dcterms:W3CDTF">2020-05-31T23:40:00Z</dcterms:created>
  <dcterms:modified xsi:type="dcterms:W3CDTF">2020-06-14T22:47:33Z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0x010100C774572F4166EC42B00B24FF04C85890</vt:lpwstr>
  </property>
</Properties>
</file>